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70" r:id="rId4"/>
    <p:sldId id="258" r:id="rId5"/>
    <p:sldId id="27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0" r:id="rId18"/>
    <p:sldId id="281" r:id="rId19"/>
    <p:sldId id="282" r:id="rId20"/>
    <p:sldId id="273" r:id="rId21"/>
    <p:sldId id="278" r:id="rId2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子堅" initials="陳子堅" lastIdx="1" clrIdx="0">
    <p:extLst>
      <p:ext uri="{19B8F6BF-5375-455C-9EA6-DF929625EA0E}">
        <p15:presenceInfo xmlns:p15="http://schemas.microsoft.com/office/powerpoint/2012/main" userId="陳子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31T16:37:30.823" idx="1">
    <p:pos x="7056" y="29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0261E5-B7A8-407C-8EC1-76B17CEB3BFC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0AEE62-6B03-446E-B028-1F2C67AA2CBE}" type="datetime1">
              <a:rPr lang="zh-TW" altLang="en-US" smtClean="0"/>
              <a:t>2024/7/10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E8D126-38DE-467F-A065-2775F6C58740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D90E0D-C35F-4A14-A7E8-7670CE6639F2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E02858-A2D1-43A3-9BDC-80D1F48AA51B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F2AB9-D521-429F-BA9E-A2DD356AF2DF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8A74C-3BFC-4F64-9D88-E80E3E32994C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66BAE-2749-48CF-A2DD-C010F9F8CC67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投影片編號預留位置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B3E87-0960-43A6-B33B-AB6B15A82628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2F8F0-693D-4EF4-BEF5-7FD95F4C1D80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E96419C-65CA-4A96-8C8D-1B83D1EEA06C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55B0D56E-A8D9-4835-9121-D0F2B7B922B1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D72111-2BF8-49E3-AA06-55BC47AB46EA}" type="datetime1">
              <a:rPr lang="zh-TW" altLang="en-US" smtClean="0"/>
              <a:t>2024/7/10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台灣基督長老教會南神神學院</a:t>
            </a:r>
            <a:b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學術倫理課程規定</a:t>
            </a:r>
            <a:endParaRPr 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en-US" altLang="zh-TW" b="1" dirty="0">
                <a:solidFill>
                  <a:srgbClr val="FF0000"/>
                </a:solidFill>
              </a:rPr>
              <a:t>113</a:t>
            </a:r>
            <a:r>
              <a:rPr lang="zh-TW" altLang="en-US" b="1" dirty="0">
                <a:solidFill>
                  <a:srgbClr val="FF0000"/>
                </a:solidFill>
              </a:rPr>
              <a:t>學年度新生適用</a:t>
            </a:r>
            <a:endParaRPr lang="en-US" altLang="zh-TW" b="1" dirty="0">
              <a:solidFill>
                <a:srgbClr val="FF0000"/>
              </a:solidFill>
            </a:endParaRPr>
          </a:p>
          <a:p>
            <a:pPr algn="ctr" rtl="0"/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113.07.05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秘書室</a:t>
            </a:r>
            <a:endParaRPr lang="zh-tw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圖片 4" descr="含有建築物、坐下、板凳、側面的圖片&#10;&#10;自動產生的描述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7F90BAA9-EC0B-4B28-97C7-C3B13D961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6456"/>
          <a:stretch/>
        </p:blipFill>
        <p:spPr>
          <a:xfrm>
            <a:off x="2069284" y="46037"/>
            <a:ext cx="8053432" cy="615033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43A49D5-F3BB-4463-B948-7EA446EEDD9A}"/>
              </a:ext>
            </a:extLst>
          </p:cNvPr>
          <p:cNvSpPr/>
          <p:nvPr/>
        </p:nvSpPr>
        <p:spPr>
          <a:xfrm>
            <a:off x="6342076" y="5760145"/>
            <a:ext cx="1744911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CA5BD6-2733-4D5D-A84D-A08F818E65ED}"/>
              </a:ext>
            </a:extLst>
          </p:cNvPr>
          <p:cNvSpPr/>
          <p:nvPr/>
        </p:nvSpPr>
        <p:spPr>
          <a:xfrm>
            <a:off x="2069284" y="1612435"/>
            <a:ext cx="3106723" cy="459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91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E0CBCCC6-65AB-4817-9AF4-6CBC3A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r="6691" b="2508"/>
          <a:stretch/>
        </p:blipFill>
        <p:spPr>
          <a:xfrm>
            <a:off x="1743740" y="0"/>
            <a:ext cx="8984511" cy="62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7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DA45A7E0-DBD3-461A-8CC2-7876DD7F4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"/>
          <a:stretch/>
        </p:blipFill>
        <p:spPr>
          <a:xfrm>
            <a:off x="2379677" y="46037"/>
            <a:ext cx="7432646" cy="613135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7C521FB-2764-4079-81EA-83A81A304B71}"/>
              </a:ext>
            </a:extLst>
          </p:cNvPr>
          <p:cNvSpPr/>
          <p:nvPr/>
        </p:nvSpPr>
        <p:spPr>
          <a:xfrm>
            <a:off x="2785146" y="1702965"/>
            <a:ext cx="1392572" cy="184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19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01123583-A307-4B5E-8FD5-22EA89B11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99" y="128969"/>
            <a:ext cx="7507402" cy="61837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A236E04-39FB-47A7-BA23-5B000D321A9F}"/>
              </a:ext>
            </a:extLst>
          </p:cNvPr>
          <p:cNvSpPr/>
          <p:nvPr/>
        </p:nvSpPr>
        <p:spPr>
          <a:xfrm>
            <a:off x="6216242" y="5876488"/>
            <a:ext cx="889234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8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D750EC86-86A5-487B-90CE-1BA705DB2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1" y="134224"/>
            <a:ext cx="9875898" cy="62432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C312105-39F1-4451-8BA0-F40F63C0C72A}"/>
              </a:ext>
            </a:extLst>
          </p:cNvPr>
          <p:cNvSpPr/>
          <p:nvPr/>
        </p:nvSpPr>
        <p:spPr>
          <a:xfrm>
            <a:off x="7885651" y="2721005"/>
            <a:ext cx="2785145" cy="1415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48FF9B-1D5E-487B-A92B-766900D35298}"/>
              </a:ext>
            </a:extLst>
          </p:cNvPr>
          <p:cNvSpPr/>
          <p:nvPr/>
        </p:nvSpPr>
        <p:spPr>
          <a:xfrm>
            <a:off x="4746771" y="1318820"/>
            <a:ext cx="1251358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58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4C33D8AF-917B-499B-9459-4658BA6A9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36" b="16636"/>
          <a:stretch/>
        </p:blipFill>
        <p:spPr>
          <a:xfrm>
            <a:off x="1388724" y="-1049228"/>
            <a:ext cx="9189503" cy="74080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CBD49D-F447-4F88-8E16-C58BA876C6DF}"/>
              </a:ext>
            </a:extLst>
          </p:cNvPr>
          <p:cNvSpPr/>
          <p:nvPr/>
        </p:nvSpPr>
        <p:spPr>
          <a:xfrm>
            <a:off x="1686187" y="2325499"/>
            <a:ext cx="5914239" cy="119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AAD61BB-03D3-4DA5-9654-C46DDBDC12FF}"/>
              </a:ext>
            </a:extLst>
          </p:cNvPr>
          <p:cNvSpPr/>
          <p:nvPr/>
        </p:nvSpPr>
        <p:spPr>
          <a:xfrm>
            <a:off x="1686187" y="3843906"/>
            <a:ext cx="2698459" cy="2514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DF8A92-979B-445A-8153-B0BFC0A9EF8A}"/>
              </a:ext>
            </a:extLst>
          </p:cNvPr>
          <p:cNvSpPr/>
          <p:nvPr/>
        </p:nvSpPr>
        <p:spPr>
          <a:xfrm>
            <a:off x="7667537" y="3843906"/>
            <a:ext cx="2698459" cy="2514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88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D75B0CC7-7084-4C14-9F94-06536B168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/>
        </p:blipFill>
        <p:spPr>
          <a:xfrm>
            <a:off x="1103313" y="46037"/>
            <a:ext cx="9985373" cy="60581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47D3F22-827E-4816-9E95-41C9F672C3B2}"/>
              </a:ext>
            </a:extLst>
          </p:cNvPr>
          <p:cNvSpPr/>
          <p:nvPr/>
        </p:nvSpPr>
        <p:spPr>
          <a:xfrm>
            <a:off x="6023295" y="1260097"/>
            <a:ext cx="1124125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8DB1AA-45D9-44E6-A18A-F8302AC5B780}"/>
              </a:ext>
            </a:extLst>
          </p:cNvPr>
          <p:cNvSpPr/>
          <p:nvPr/>
        </p:nvSpPr>
        <p:spPr>
          <a:xfrm>
            <a:off x="1870744" y="3045205"/>
            <a:ext cx="8439326" cy="880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47A86ED-576B-4B53-8B39-DA827A0CB1F4}"/>
              </a:ext>
            </a:extLst>
          </p:cNvPr>
          <p:cNvSpPr/>
          <p:nvPr/>
        </p:nvSpPr>
        <p:spPr>
          <a:xfrm>
            <a:off x="5519967" y="4112354"/>
            <a:ext cx="5494778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39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DCAEA-9B31-4D05-9940-30BDE789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pPr algn="ctr"/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學年度學生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44DE0E-ADEE-4266-99FE-AE27EBA8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977643"/>
            <a:ext cx="3517567" cy="21299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/>
              <a:t>修課課程表</a:t>
            </a:r>
            <a:endParaRPr lang="en-US" sz="48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3CC0EC-334E-44ED-A77F-1A258776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55B7815-05FA-48A0-B9F7-1E04C4F2927A}" type="datetime1">
              <a:rPr lang="zh-TW" altLang="en-US" smtClean="0"/>
              <a:pPr rtl="0">
                <a:spcAft>
                  <a:spcPts val="600"/>
                </a:spcAft>
              </a:pPr>
              <a:t>2024/7/10</a:t>
            </a:fld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FC749D-6069-44B8-A54C-4B836672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" r="6983" b="2483"/>
          <a:stretch/>
        </p:blipFill>
        <p:spPr>
          <a:xfrm>
            <a:off x="5271246" y="-295835"/>
            <a:ext cx="5997389" cy="73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8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1CBC3-485E-EBD7-D82D-DD243BF1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該學年度學生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37729AE-6875-F2EB-7DEB-4F646B42B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13" y="1594118"/>
            <a:ext cx="5927725" cy="4852402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A11B86A-09D3-21A8-BC26-42FCFE363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修課課程表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378929-F923-E942-27BE-FF4C4B5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96419C-65CA-4A96-8C8D-1B83D1EEA06C}" type="datetime1">
              <a:rPr lang="zh-TW" altLang="en-US" smtClean="0"/>
              <a:t>2024/7/10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8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B1E8C3-1FEE-4BBD-A2CB-1DDB8850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3505062"/>
          </a:xfrm>
        </p:spPr>
        <p:txBody>
          <a:bodyPr/>
          <a:lstStyle/>
          <a:p>
            <a:r>
              <a:rPr lang="en-US" altLang="zh-TW" dirty="0"/>
              <a:t>110-112</a:t>
            </a:r>
            <a:r>
              <a:rPr lang="zh-TW" altLang="en-US" dirty="0"/>
              <a:t>學年度學生修課課程表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8F95C41-9DF4-6897-8918-C7EFFEC58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954" y="602673"/>
            <a:ext cx="5622642" cy="6005945"/>
          </a:xfrm>
        </p:spPr>
      </p:pic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AF832F-67D1-AAAC-B08E-B0769F8C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96419C-65CA-4A96-8C8D-1B83D1EEA06C}" type="datetime1">
              <a:rPr lang="zh-TW" altLang="en-US" smtClean="0"/>
              <a:t>2024/7/10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400"/>
            <a:ext cx="12192000" cy="4800600"/>
          </a:xfrm>
        </p:spPr>
        <p:txBody>
          <a:bodyPr rtlCol="0" anchor="ctr">
            <a:normAutofit/>
          </a:bodyPr>
          <a:lstStyle/>
          <a:p>
            <a:pPr lvl="0" algn="ctr" rtl="0">
              <a:lnSpc>
                <a:spcPct val="100000"/>
              </a:lnSpc>
            </a:pP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zh-TW" altLang="en-US" sz="4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學術倫理案件層出不窮</a:t>
            </a:r>
            <a:b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4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研究人員具備學術倫理基本規範</a:t>
            </a:r>
            <a:br>
              <a:rPr lang="en-US" altLang="zh-TW" sz="4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制定本校</a:t>
            </a:r>
            <a:br>
              <a:rPr lang="en-US" altLang="zh-TW" sz="4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研究人員學術研究倫理教育課程實施要點</a:t>
            </a:r>
            <a:r>
              <a:rPr lang="zh-TW" altLang="en-US" sz="4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br>
              <a:rPr lang="en-US" altLang="zh-TW" sz="4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適用對象：</a:t>
            </a:r>
            <a:r>
              <a:rPr lang="zh-TW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專任教師</a:t>
            </a:r>
            <a:r>
              <a:rPr lang="zh-TW" altLang="en-US" sz="48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新學年度入學新生</a:t>
            </a:r>
            <a:endParaRPr lang="zh-tw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108" y="5294439"/>
            <a:ext cx="11467750" cy="1248973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000" dirty="0">
                <a:solidFill>
                  <a:srgbClr val="FFFFFF"/>
                </a:solidFill>
              </a:rPr>
              <a:t>依照學位授予法規定，經授予的學位只有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遭到撤銷</a:t>
            </a:r>
            <a:r>
              <a:rPr lang="zh-TW" altLang="en-US" sz="3000" dirty="0">
                <a:solidFill>
                  <a:srgbClr val="FFFFFF"/>
                </a:solidFill>
              </a:rPr>
              <a:t>的單向罰則，</a:t>
            </a:r>
            <a:endParaRPr lang="en-US" altLang="zh-TW" sz="3000" dirty="0">
              <a:solidFill>
                <a:srgbClr val="FFFFFF"/>
              </a:solidFill>
            </a:endParaRPr>
          </a:p>
          <a:p>
            <a:pPr rtl="0"/>
            <a:r>
              <a:rPr lang="zh-TW" altLang="en-US" sz="3000" dirty="0">
                <a:solidFill>
                  <a:srgbClr val="FFFFFF"/>
                </a:solidFill>
              </a:rPr>
              <a:t>並無法</a:t>
            </a:r>
            <a:r>
              <a:rPr lang="zh-TW" altLang="en-US" sz="3000" dirty="0">
                <a:solidFill>
                  <a:srgbClr val="FF0000"/>
                </a:solidFill>
              </a:rPr>
              <a:t>自行宣告撤銷</a:t>
            </a:r>
            <a:r>
              <a:rPr lang="zh-TW" altLang="en-US" sz="3000" dirty="0">
                <a:solidFill>
                  <a:srgbClr val="FFFFFF"/>
                </a:solidFill>
              </a:rPr>
              <a:t>。</a:t>
            </a:r>
            <a:endParaRPr lang="zh-tw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7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64BCF7-49FE-4331-BFB4-ABE6E6DA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取得修課證明</a:t>
            </a:r>
            <a:endParaRPr 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80F049CC-2D45-430F-AC49-05CA43C3B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48487" cy="6852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8F9B34D-6869-4677-BFAE-EABC3BAF8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179619"/>
            <a:ext cx="3517567" cy="326690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請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印出紙本後送所辦公室</a:t>
            </a:r>
          </a:p>
          <a:p>
            <a:pPr algn="ctr"/>
            <a:r>
              <a:rPr lang="zh-TW" altLang="en-US" dirty="0"/>
              <a:t>提供同學申請學位考試佐證</a:t>
            </a:r>
          </a:p>
          <a:p>
            <a:pPr algn="ctr"/>
            <a:r>
              <a:rPr lang="zh-TW" altLang="en-US" dirty="0"/>
              <a:t>（</a:t>
            </a:r>
            <a:r>
              <a:rPr lang="zh-TW" altLang="en-US" dirty="0">
                <a:solidFill>
                  <a:srgbClr val="FF0000"/>
                </a:solidFill>
              </a:rPr>
              <a:t>隨</a:t>
            </a:r>
            <a:r>
              <a:rPr lang="zh-TW" altLang="en-US" dirty="0"/>
              <a:t>學位考試申請表遞送）</a:t>
            </a:r>
            <a:endParaRPr lang="en-US" altLang="zh-TW" b="1" dirty="0">
              <a:solidFill>
                <a:srgbClr val="FFC000"/>
              </a:solidFill>
            </a:endParaRPr>
          </a:p>
          <a:p>
            <a:pPr algn="ctr"/>
            <a:r>
              <a:rPr lang="zh-TW" altLang="en-US" dirty="0"/>
              <a:t>其他相關問題請洽秘書室子堅姊（綜合大樓三樓秘書室</a:t>
            </a:r>
            <a:r>
              <a:rPr lang="en-US" altLang="zh-TW" dirty="0"/>
              <a:t>/</a:t>
            </a:r>
            <a:r>
              <a:rPr lang="zh-TW" altLang="en-US" dirty="0"/>
              <a:t>分機</a:t>
            </a:r>
            <a:r>
              <a:rPr lang="en-US" altLang="zh-TW" dirty="0"/>
              <a:t>1009</a:t>
            </a:r>
            <a:r>
              <a:rPr lang="zh-TW" altLang="en-US" dirty="0"/>
              <a:t>）</a:t>
            </a:r>
            <a:endParaRPr lang="en-US" altLang="zh-TW" dirty="0"/>
          </a:p>
          <a:p>
            <a:pPr algn="ctr"/>
            <a:endParaRPr lang="en-US" dirty="0"/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55B7815-05FA-48A0-B9F7-1E04C4F2927A}" type="datetime1">
              <a:rPr lang="zh-TW" altLang="en-US" smtClean="0"/>
              <a:pPr rtl="0">
                <a:spcAft>
                  <a:spcPts val="600"/>
                </a:spcAft>
              </a:pPr>
              <a:t>2024/7/10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34BEE9-2168-4291-BA8D-ABF8C9DC9363}"/>
              </a:ext>
            </a:extLst>
          </p:cNvPr>
          <p:cNvSpPr/>
          <p:nvPr/>
        </p:nvSpPr>
        <p:spPr>
          <a:xfrm>
            <a:off x="6568580" y="1109095"/>
            <a:ext cx="1400962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874029-9F94-4E57-8735-906F835299B8}"/>
              </a:ext>
            </a:extLst>
          </p:cNvPr>
          <p:cNvSpPr/>
          <p:nvPr/>
        </p:nvSpPr>
        <p:spPr>
          <a:xfrm>
            <a:off x="6870583" y="1728132"/>
            <a:ext cx="1510019" cy="192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26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A4AB314-2FA6-488C-AC15-24E89099476A}"/>
              </a:ext>
            </a:extLst>
          </p:cNvPr>
          <p:cNvSpPr txBox="1">
            <a:spLocks/>
          </p:cNvSpPr>
          <p:nvPr/>
        </p:nvSpPr>
        <p:spPr>
          <a:xfrm>
            <a:off x="5524501" y="5534575"/>
            <a:ext cx="5981700" cy="74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有問題嗎？歡迎來問～</a:t>
            </a:r>
            <a:endParaRPr lang="zh-tw" sz="4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BD19CC7-0A2E-4D0B-8E48-1FA06214A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344213"/>
            <a:ext cx="4318000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262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108" y="5519956"/>
            <a:ext cx="11467750" cy="1023456"/>
          </a:xfrm>
        </p:spPr>
        <p:txBody>
          <a:bodyPr rtlCol="0">
            <a:noAutofit/>
          </a:bodyPr>
          <a:lstStyle/>
          <a:p>
            <a:pPr algn="ctr" rtl="0"/>
            <a:r>
              <a:rPr lang="zh-TW" altLang="en-US" sz="3000" dirty="0">
                <a:solidFill>
                  <a:srgbClr val="FFFFFF"/>
                </a:solidFill>
              </a:rPr>
              <a:t>本校</a:t>
            </a:r>
            <a:r>
              <a:rPr lang="zh-TW" altLang="zh-TW" sz="3200" b="1" dirty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研究人員學術研究倫理教育課程實施要點</a:t>
            </a:r>
            <a:r>
              <a:rPr lang="zh-TW" altLang="en-US" sz="3000" dirty="0">
                <a:solidFill>
                  <a:srgbClr val="FFFFFF"/>
                </a:solidFill>
              </a:rPr>
              <a:t>規定（節錄）</a:t>
            </a:r>
            <a:endParaRPr lang="zh-tw" sz="3000" dirty="0">
              <a:solidFill>
                <a:srgbClr val="FFFFFF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2DE357-0D1D-4F26-8A8E-8D4FB7E09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4" y="1197720"/>
            <a:ext cx="11868345" cy="35042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B5662C9-C962-4484-A0F3-7C1B290AC604}"/>
              </a:ext>
            </a:extLst>
          </p:cNvPr>
          <p:cNvSpPr/>
          <p:nvPr/>
        </p:nvSpPr>
        <p:spPr>
          <a:xfrm>
            <a:off x="4572000" y="3196206"/>
            <a:ext cx="5276675" cy="43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2F9864-8749-4FDC-AE73-50E2CC01AA31}"/>
              </a:ext>
            </a:extLst>
          </p:cNvPr>
          <p:cNvSpPr/>
          <p:nvPr/>
        </p:nvSpPr>
        <p:spPr>
          <a:xfrm>
            <a:off x="2593597" y="2694615"/>
            <a:ext cx="3502404" cy="43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025DB3-8E94-4125-BADF-626EBCC97CAD}"/>
              </a:ext>
            </a:extLst>
          </p:cNvPr>
          <p:cNvSpPr/>
          <p:nvPr/>
        </p:nvSpPr>
        <p:spPr>
          <a:xfrm>
            <a:off x="3979177" y="1690418"/>
            <a:ext cx="5005431" cy="43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16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873" y="3628327"/>
            <a:ext cx="7602220" cy="741850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en-US" altLang="zh-TW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https://ethics.moe.edu.tw/</a:t>
            </a:r>
            <a:endParaRPr lang="zh-tw" sz="4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8BDBCF-6133-4DFD-8A33-E378C0B36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33922" r="14191" b="38301"/>
          <a:stretch/>
        </p:blipFill>
        <p:spPr>
          <a:xfrm>
            <a:off x="1422400" y="1905000"/>
            <a:ext cx="9418320" cy="170239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DA4AB314-2FA6-488C-AC15-24E89099476A}"/>
              </a:ext>
            </a:extLst>
          </p:cNvPr>
          <p:cNvSpPr txBox="1">
            <a:spLocks/>
          </p:cNvSpPr>
          <p:nvPr/>
        </p:nvSpPr>
        <p:spPr>
          <a:xfrm>
            <a:off x="1757680" y="2487824"/>
            <a:ext cx="7830820" cy="74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台灣學術倫理教育資源中心</a:t>
            </a:r>
            <a:endParaRPr lang="zh-tw" sz="4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A4AB314-2FA6-488C-AC15-24E89099476A}"/>
              </a:ext>
            </a:extLst>
          </p:cNvPr>
          <p:cNvSpPr txBox="1">
            <a:spLocks/>
          </p:cNvSpPr>
          <p:nvPr/>
        </p:nvSpPr>
        <p:spPr>
          <a:xfrm>
            <a:off x="-134470" y="286871"/>
            <a:ext cx="12190458" cy="459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帳號由秘書室統一建立</a:t>
            </a:r>
            <a:endParaRPr lang="en-US" altLang="zh-TW" sz="4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／密碼：</a:t>
            </a: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學號後五碼（預設）</a:t>
            </a:r>
            <a:endParaRPr lang="en-US" altLang="zh-TW" sz="4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8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預定每年</a:t>
            </a:r>
            <a:r>
              <a:rPr lang="en-US" altLang="zh-TW" sz="6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6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6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6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起可上線操作</a:t>
            </a:r>
            <a:b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solidFill>
                  <a:srgbClr val="FF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可操作時會提前</a:t>
            </a:r>
            <a:r>
              <a:rPr lang="en-US" altLang="zh-TW" sz="4800" dirty="0">
                <a:solidFill>
                  <a:srgbClr val="FF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通知，</a:t>
            </a:r>
            <a:endParaRPr lang="en-US" altLang="zh-TW" sz="4800" dirty="0">
              <a:solidFill>
                <a:srgbClr val="FF0000"/>
              </a:solidFill>
              <a:highlight>
                <a:srgbClr val="00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zh-TW" altLang="en-US" sz="4800" dirty="0">
                <a:solidFill>
                  <a:srgbClr val="FF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收到通知務必回覆</a:t>
            </a:r>
            <a:endParaRPr lang="en-US" altLang="zh-TW" sz="4800" dirty="0">
              <a:solidFill>
                <a:srgbClr val="FF0000"/>
              </a:solidFill>
              <a:highlight>
                <a:srgbClr val="00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778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668CA8F-50B2-DE4E-2181-FD726B7D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"/>
            <a:ext cx="12192000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A4164D-E8F2-78CF-7F99-47CB45AB7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33"/>
            <a:ext cx="12192000" cy="6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6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D84EEF26-8489-4499-85E4-3DE9B63A8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923"/>
          <a:stretch/>
        </p:blipFill>
        <p:spPr>
          <a:xfrm>
            <a:off x="1786270" y="138316"/>
            <a:ext cx="8506046" cy="622053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CB34C0D-5CD6-42C1-8DA7-F603D92C2D4B}"/>
              </a:ext>
            </a:extLst>
          </p:cNvPr>
          <p:cNvSpPr/>
          <p:nvPr/>
        </p:nvSpPr>
        <p:spPr>
          <a:xfrm>
            <a:off x="6096000" y="5922628"/>
            <a:ext cx="841695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71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7C4DD2-EFF3-4DDA-AADB-A970376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2024/7/10</a:t>
            </a:fld>
            <a:endParaRPr lang="en-US" dirty="0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821C986B-3618-4EB3-B773-284F0BF9D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r="2821"/>
          <a:stretch/>
        </p:blipFill>
        <p:spPr>
          <a:xfrm>
            <a:off x="1574334" y="123272"/>
            <a:ext cx="9043332" cy="6223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B684EA2-A6AB-4AB9-9193-8E4C8FCE222C}"/>
              </a:ext>
            </a:extLst>
          </p:cNvPr>
          <p:cNvSpPr/>
          <p:nvPr/>
        </p:nvSpPr>
        <p:spPr>
          <a:xfrm>
            <a:off x="3204593" y="3583848"/>
            <a:ext cx="6610526" cy="509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043D3D-11E3-4E64-ACF2-2D34CAF01BFD}"/>
              </a:ext>
            </a:extLst>
          </p:cNvPr>
          <p:cNvSpPr/>
          <p:nvPr/>
        </p:nvSpPr>
        <p:spPr>
          <a:xfrm>
            <a:off x="3204593" y="4145910"/>
            <a:ext cx="1669411" cy="862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F6B484-14C5-4C9B-9A2F-98B75C778622}"/>
              </a:ext>
            </a:extLst>
          </p:cNvPr>
          <p:cNvSpPr/>
          <p:nvPr/>
        </p:nvSpPr>
        <p:spPr>
          <a:xfrm>
            <a:off x="6096000" y="5742215"/>
            <a:ext cx="1462481" cy="43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21678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5_TF56160789.potx" id="{C03BE16E-05B7-438C-85CB-7604B66C50C5}" vid="{E3EA7662-8E7E-4B1D-9203-FBA998A8613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247</Words>
  <Application>Microsoft Office PowerPoint</Application>
  <PresentationFormat>寬螢幕</PresentationFormat>
  <Paragraphs>41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Microsoft JhengHei UI</vt:lpstr>
      <vt:lpstr>MingLiu</vt:lpstr>
      <vt:lpstr>微軟正黑體</vt:lpstr>
      <vt:lpstr>Calibri</vt:lpstr>
      <vt:lpstr>1_RetrospectVTI</vt:lpstr>
      <vt:lpstr>台灣基督長老教會南神神學院 學術倫理課程規定</vt:lpstr>
      <vt:lpstr>因應學術倫理案件層出不窮 以及研究人員具備學術倫理基本規範  制定本校 「研究人員學術研究倫理教育課程實施要點」 適用對象：專任教師及新學年度入學新生</vt:lpstr>
      <vt:lpstr>PowerPoint 簡報</vt:lpstr>
      <vt:lpstr>https://ethics.moe.edu.tw/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110學年度學生</vt:lpstr>
      <vt:lpstr>  該學年度學生</vt:lpstr>
      <vt:lpstr>110-112學年度學生修課課程表 </vt:lpstr>
      <vt:lpstr>取得修課證明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台灣基督長老教會南神神學院 學術倫理課程規定</dc:title>
  <dc:creator>劉宸揚</dc:creator>
  <cp:lastModifiedBy>陳子堅</cp:lastModifiedBy>
  <cp:revision>24</cp:revision>
  <dcterms:created xsi:type="dcterms:W3CDTF">2020-09-08T01:04:56Z</dcterms:created>
  <dcterms:modified xsi:type="dcterms:W3CDTF">2024-07-10T07:59:24Z</dcterms:modified>
</cp:coreProperties>
</file>